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71" r:id="rId3"/>
    <p:sldId id="257" r:id="rId4"/>
    <p:sldId id="268" r:id="rId5"/>
    <p:sldId id="281" r:id="rId6"/>
    <p:sldId id="267" r:id="rId7"/>
    <p:sldId id="27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3B3"/>
    <a:srgbClr val="8CBD84"/>
    <a:srgbClr val="EEBD2B"/>
    <a:srgbClr val="ABA444"/>
    <a:srgbClr val="ECD00E"/>
    <a:srgbClr val="78754E"/>
    <a:srgbClr val="EFE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5" autoAdjust="0"/>
    <p:restoredTop sz="95317" autoAdjust="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5B81E2-E153-4D2A-931F-B8F706E30864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1A1E2-7C5C-4B0F-85D2-05C387C889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4730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744328" y="64692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2019/10/18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902704" y="0"/>
            <a:ext cx="3628390" cy="6875145"/>
          </a:xfrm>
          <a:prstGeom prst="rect">
            <a:avLst/>
          </a:prstGeom>
          <a:solidFill>
            <a:srgbClr val="C5E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 descr="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2040000">
            <a:off x="6613038" y="1276677"/>
            <a:ext cx="832485" cy="10699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73523" y="4882533"/>
            <a:ext cx="25487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kern="2000" dirty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GROUP2 :</a:t>
            </a:r>
          </a:p>
          <a:p>
            <a:r>
              <a:rPr lang="en-US" altLang="zh-CN" sz="2000" b="1" kern="2000" dirty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YITING    ZHOU</a:t>
            </a:r>
          </a:p>
          <a:p>
            <a:r>
              <a:rPr lang="en-US" altLang="zh-CN" sz="2000" b="1" kern="2000" dirty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WEIRAN  ZHANG</a:t>
            </a:r>
          </a:p>
          <a:p>
            <a:r>
              <a:rPr lang="en-US" altLang="zh-CN" sz="2000" b="1" kern="2000" dirty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XIAOYU  XIONG</a:t>
            </a:r>
          </a:p>
          <a:p>
            <a:r>
              <a:rPr lang="en-US" altLang="zh-CN" sz="2000" b="1" kern="2000" dirty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YUXIN     PU</a:t>
            </a:r>
            <a:endParaRPr lang="zh-CN" altLang="en-US" sz="2000" b="1" kern="2000" dirty="0">
              <a:solidFill>
                <a:schemeClr val="accent6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35730" y="1490008"/>
            <a:ext cx="6466974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600" b="1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Segoe Print" panose="02000600000000000000" pitchFamily="2" charset="0"/>
                <a:ea typeface="华文行楷" pitchFamily="2" charset="-122"/>
              </a:rPr>
              <a:t>Using microcontroller</a:t>
            </a:r>
          </a:p>
          <a:p>
            <a:pPr algn="ctr"/>
            <a:r>
              <a:rPr lang="en-US" altLang="zh-CN" sz="3600" b="1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Segoe Print" panose="02000600000000000000" pitchFamily="2" charset="0"/>
                <a:ea typeface="华文行楷" pitchFamily="2" charset="-122"/>
              </a:rPr>
              <a:t>to </a:t>
            </a:r>
          </a:p>
          <a:p>
            <a:pPr algn="ctr"/>
            <a:r>
              <a:rPr lang="en-US" altLang="zh-CN" sz="3600" b="1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Segoe Print" panose="02000600000000000000" pitchFamily="2" charset="0"/>
                <a:ea typeface="华文行楷" pitchFamily="2" charset="-122"/>
              </a:rPr>
              <a:t>realize the button player</a:t>
            </a:r>
          </a:p>
          <a:p>
            <a:pPr algn="ctr"/>
            <a:r>
              <a:rPr lang="en-US" altLang="zh-CN" sz="3600" b="1" cap="none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行楷" pitchFamily="2" charset="-122"/>
                <a:ea typeface="华文行楷" pitchFamily="2" charset="-122"/>
              </a:rPr>
              <a:t>                 </a:t>
            </a:r>
          </a:p>
          <a:p>
            <a:pPr algn="ctr"/>
            <a:r>
              <a:rPr lang="en-US" altLang="zh-CN" sz="3600" b="1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行楷" pitchFamily="2" charset="-122"/>
                <a:ea typeface="华文行楷" pitchFamily="2" charset="-122"/>
              </a:rPr>
              <a:t>        </a:t>
            </a:r>
            <a:r>
              <a:rPr lang="en-US" altLang="zh-CN" sz="3600" b="1" cap="none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行楷" pitchFamily="2" charset="-122"/>
                <a:ea typeface="华文行楷" pitchFamily="2" charset="-122"/>
              </a:rPr>
              <a:t>———</a:t>
            </a:r>
            <a:r>
              <a:rPr lang="zh-CN" altLang="en-US" sz="3600" b="1" cap="none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行楷" pitchFamily="2" charset="-122"/>
                <a:ea typeface="华文行楷" pitchFamily="2" charset="-122"/>
              </a:rPr>
              <a:t>指尖的音乐</a:t>
            </a:r>
          </a:p>
        </p:txBody>
      </p:sp>
      <p:sp>
        <p:nvSpPr>
          <p:cNvPr id="19" name="矩形 18"/>
          <p:cNvSpPr/>
          <p:nvPr/>
        </p:nvSpPr>
        <p:spPr>
          <a:xfrm>
            <a:off x="7404748" y="181226"/>
            <a:ext cx="2779415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i="1" cap="none" spc="200" dirty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 </a:t>
            </a:r>
          </a:p>
          <a:p>
            <a:pPr algn="ctr"/>
            <a:r>
              <a:rPr lang="en-US" altLang="zh-CN" sz="5400" b="1" spc="200" dirty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BUTTON</a:t>
            </a:r>
          </a:p>
          <a:p>
            <a:pPr algn="ctr"/>
            <a:r>
              <a:rPr lang="en-US" altLang="zh-CN" sz="5400" b="1" cap="none" spc="200" dirty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MUSIC</a:t>
            </a:r>
            <a:endParaRPr lang="zh-CN" altLang="en-US" sz="5400" b="1" cap="none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3">
                  <a:satMod val="20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4067810" y="-35560"/>
            <a:ext cx="3765550" cy="6929755"/>
            <a:chOff x="4067810" y="-35560"/>
            <a:chExt cx="3765550" cy="6929755"/>
          </a:xfrm>
        </p:grpSpPr>
        <p:sp>
          <p:nvSpPr>
            <p:cNvPr id="8" name="矩形 7"/>
            <p:cNvSpPr/>
            <p:nvPr/>
          </p:nvSpPr>
          <p:spPr>
            <a:xfrm>
              <a:off x="4067810" y="-35560"/>
              <a:ext cx="3765550" cy="6929755"/>
            </a:xfrm>
            <a:prstGeom prst="rect">
              <a:avLst/>
            </a:prstGeom>
            <a:solidFill>
              <a:srgbClr val="C5E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4371340" y="1962785"/>
              <a:ext cx="2993390" cy="29933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92230" y="5901742"/>
            <a:ext cx="1435670" cy="794356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-633981" y="2355215"/>
            <a:ext cx="4295775" cy="1707482"/>
            <a:chOff x="-633981" y="2355215"/>
            <a:chExt cx="4295775" cy="1707482"/>
          </a:xfrm>
        </p:grpSpPr>
        <p:sp>
          <p:nvSpPr>
            <p:cNvPr id="5" name="文本框 4"/>
            <p:cNvSpPr txBox="1"/>
            <p:nvPr/>
          </p:nvSpPr>
          <p:spPr>
            <a:xfrm>
              <a:off x="546735" y="2355215"/>
              <a:ext cx="306451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zh-CN" altLang="en-US" sz="20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3729" y="3516137"/>
              <a:ext cx="3568065" cy="546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 fontAlgn="auto">
                <a:lnSpc>
                  <a:spcPct val="200000"/>
                </a:lnSpc>
              </a:pPr>
              <a:r>
                <a:rPr lang="zh-CN" altLang="en-US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。</a:t>
              </a:r>
            </a:p>
            <a:p>
              <a:pPr indent="0" algn="r" fontAlgn="auto">
                <a:lnSpc>
                  <a:spcPct val="200000"/>
                </a:lnSpc>
              </a:pP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-633981" y="2753995"/>
              <a:ext cx="4295775" cy="300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 fontAlgn="auto">
                <a:lnSpc>
                  <a:spcPct val="200000"/>
                </a:lnSpc>
              </a:pPr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..</a:t>
              </a:r>
              <a:endParaRPr lang="en-US" altLang="zh-CN" sz="800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uLnTx/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130540" y="2355215"/>
            <a:ext cx="4295775" cy="1461261"/>
            <a:chOff x="8130540" y="2355215"/>
            <a:chExt cx="4295775" cy="1461261"/>
          </a:xfrm>
        </p:grpSpPr>
        <p:grpSp>
          <p:nvGrpSpPr>
            <p:cNvPr id="17" name="组合 16"/>
            <p:cNvGrpSpPr/>
            <p:nvPr/>
          </p:nvGrpSpPr>
          <p:grpSpPr>
            <a:xfrm>
              <a:off x="8130540" y="2355215"/>
              <a:ext cx="3568065" cy="1461261"/>
              <a:chOff x="8130540" y="2355215"/>
              <a:chExt cx="3568065" cy="1461261"/>
            </a:xfrm>
          </p:grpSpPr>
          <p:sp>
            <p:nvSpPr>
              <p:cNvPr id="4" name="文本框 3"/>
              <p:cNvSpPr txBox="1"/>
              <p:nvPr/>
            </p:nvSpPr>
            <p:spPr>
              <a:xfrm>
                <a:off x="8130540" y="2355215"/>
                <a:ext cx="3064510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endParaRPr lang="zh-CN" altLang="en-US" sz="20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方正清刻本悦宋简体" panose="02000000000000000000" charset="-122"/>
                  <a:ea typeface="方正清刻本悦宋简体" panose="02000000000000000000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8130540" y="3516137"/>
                <a:ext cx="3568065" cy="3003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indent="0" fontAlgn="auto">
                  <a:lnSpc>
                    <a:spcPct val="200000"/>
                  </a:lnSpc>
                </a:pPr>
                <a:endParaRPr lang="zh-CN" altLang="en-US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8130540" y="2753995"/>
              <a:ext cx="4295775" cy="300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fontAlgn="auto">
                <a:lnSpc>
                  <a:spcPct val="200000"/>
                </a:lnSpc>
              </a:pPr>
              <a:endParaRPr lang="en-US" altLang="zh-CN" sz="800" kern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uLnTx/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BDF332E6-4627-44F5-8735-F2735D1419E1}"/>
              </a:ext>
            </a:extLst>
          </p:cNvPr>
          <p:cNvSpPr/>
          <p:nvPr/>
        </p:nvSpPr>
        <p:spPr>
          <a:xfrm>
            <a:off x="409006" y="781824"/>
            <a:ext cx="363766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b="1" dirty="0"/>
              <a:t>    Good morning everyone today we are going to show you the </a:t>
            </a:r>
            <a:r>
              <a:rPr lang="en-US" altLang="zh-CN" sz="2400" b="1" dirty="0">
                <a:solidFill>
                  <a:schemeClr val="accent6"/>
                </a:solidFill>
              </a:rPr>
              <a:t>BUTTON MUSIC</a:t>
            </a:r>
            <a:r>
              <a:rPr lang="en-US" altLang="zh-CN" sz="2400" dirty="0">
                <a:solidFill>
                  <a:schemeClr val="accent6"/>
                </a:solidFill>
              </a:rPr>
              <a:t>.</a:t>
            </a:r>
          </a:p>
          <a:p>
            <a:r>
              <a:rPr lang="en-US" altLang="zh-CN" sz="2200" b="1" dirty="0"/>
              <a:t>    </a:t>
            </a:r>
          </a:p>
          <a:p>
            <a:r>
              <a:rPr lang="en-US" altLang="zh-CN" sz="2200" b="1" dirty="0"/>
              <a:t>   Through this week’s course.  We learned the EIE of LCD</a:t>
            </a:r>
            <a:r>
              <a:rPr lang="zh-CN" altLang="en-US" sz="2200" b="1" dirty="0"/>
              <a:t>、</a:t>
            </a:r>
            <a:r>
              <a:rPr lang="en-US" altLang="zh-CN" sz="2200" b="1" dirty="0"/>
              <a:t>LED</a:t>
            </a:r>
            <a:r>
              <a:rPr lang="zh-CN" altLang="en-US" sz="2200" b="1" dirty="0"/>
              <a:t>、</a:t>
            </a:r>
            <a:r>
              <a:rPr lang="en-US" altLang="zh-CN" sz="2200" b="1" dirty="0"/>
              <a:t>BUTTON AND BUZZER.</a:t>
            </a:r>
          </a:p>
          <a:p>
            <a:r>
              <a:rPr lang="en-US" altLang="zh-CN" sz="2200" b="1" dirty="0"/>
              <a:t>   </a:t>
            </a:r>
          </a:p>
          <a:p>
            <a:r>
              <a:rPr lang="en-US" altLang="zh-CN" sz="2200" b="1" dirty="0"/>
              <a:t>    So we make the </a:t>
            </a:r>
            <a:r>
              <a:rPr lang="en-US" altLang="zh-CN" sz="2800" b="1" dirty="0">
                <a:solidFill>
                  <a:schemeClr val="accent6"/>
                </a:solidFill>
              </a:rPr>
              <a:t>button music </a:t>
            </a:r>
            <a:r>
              <a:rPr lang="en-US" altLang="zh-CN" sz="2200" b="1" dirty="0"/>
              <a:t>It contains what we’ve learned.</a:t>
            </a:r>
          </a:p>
          <a:p>
            <a:endParaRPr lang="en-US" altLang="zh-CN" sz="2200" b="1" dirty="0"/>
          </a:p>
          <a:p>
            <a:r>
              <a:rPr lang="en-US" altLang="zh-CN" sz="2200" b="1" dirty="0"/>
              <a:t>   When the LED lights, we press the button it will make a sound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3297BB4-AB5F-4BAE-A587-00D8E6F61A8C}"/>
              </a:ext>
            </a:extLst>
          </p:cNvPr>
          <p:cNvSpPr/>
          <p:nvPr/>
        </p:nvSpPr>
        <p:spPr>
          <a:xfrm>
            <a:off x="8481108" y="428178"/>
            <a:ext cx="3164157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/>
              <a:t>   </a:t>
            </a:r>
            <a:r>
              <a:rPr lang="zh-CN" altLang="en-US" sz="2300" b="1" dirty="0"/>
              <a:t>大家早上好，今天我们会向大家展</a:t>
            </a:r>
            <a:r>
              <a:rPr lang="zh-CN" altLang="en-US" sz="3200" b="1" dirty="0">
                <a:solidFill>
                  <a:schemeClr val="accent6"/>
                </a:solidFill>
              </a:rPr>
              <a:t>按钮示弹奏器 </a:t>
            </a:r>
            <a:endParaRPr lang="en-US" altLang="zh-CN" sz="3200" b="1" dirty="0">
              <a:solidFill>
                <a:schemeClr val="accent6"/>
              </a:solidFill>
            </a:endParaRPr>
          </a:p>
          <a:p>
            <a:r>
              <a:rPr lang="en-US" altLang="zh-CN" sz="2300" b="1" dirty="0"/>
              <a:t>   </a:t>
            </a:r>
          </a:p>
          <a:p>
            <a:r>
              <a:rPr lang="zh-CN" altLang="en-US" sz="2300" b="1" dirty="0"/>
              <a:t>通过这周的课程，我们学了</a:t>
            </a:r>
            <a:r>
              <a:rPr lang="en-US" altLang="zh-CN" sz="2300" b="1" dirty="0"/>
              <a:t>EIE</a:t>
            </a:r>
            <a:r>
              <a:rPr lang="zh-CN" altLang="en-US" sz="2300" b="1" dirty="0"/>
              <a:t>的液晶显示屏，发光二极管，按钮，蜂鸣器</a:t>
            </a:r>
          </a:p>
          <a:p>
            <a:r>
              <a:rPr lang="zh-CN" altLang="en-US" sz="2300" b="1" dirty="0"/>
              <a:t>   </a:t>
            </a:r>
            <a:endParaRPr lang="en-US" altLang="zh-CN" sz="2300" b="1" dirty="0"/>
          </a:p>
          <a:p>
            <a:r>
              <a:rPr lang="zh-CN" altLang="en-US" sz="2300" b="1" dirty="0"/>
              <a:t>所以我们制作了一个</a:t>
            </a:r>
            <a:r>
              <a:rPr lang="zh-CN" altLang="en-US" sz="3200" b="1" dirty="0">
                <a:solidFill>
                  <a:schemeClr val="accent6"/>
                </a:solidFill>
              </a:rPr>
              <a:t>按钮弹奏器</a:t>
            </a:r>
            <a:r>
              <a:rPr lang="zh-CN" altLang="en-US" sz="2300" b="1" dirty="0"/>
              <a:t>，它包含了我们所学的功能                  </a:t>
            </a:r>
            <a:endParaRPr lang="en-US" altLang="zh-CN" sz="2300" b="1" dirty="0"/>
          </a:p>
          <a:p>
            <a:r>
              <a:rPr lang="zh-CN" altLang="en-US" sz="2300" b="1" dirty="0"/>
              <a:t>    </a:t>
            </a:r>
            <a:endParaRPr lang="en-US" altLang="zh-CN" sz="2300" b="1" dirty="0"/>
          </a:p>
          <a:p>
            <a:r>
              <a:rPr lang="zh-CN" altLang="en-US" sz="2300" b="1" dirty="0"/>
              <a:t>当</a:t>
            </a:r>
            <a:r>
              <a:rPr lang="en-US" altLang="zh-CN" sz="2300" b="1" dirty="0"/>
              <a:t>LED </a:t>
            </a:r>
            <a:r>
              <a:rPr lang="zh-CN" altLang="en-US" sz="2300" b="1" dirty="0"/>
              <a:t>亮的时候，我们按下按键就会有音乐响起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7473F211-30C9-4E13-B894-28C363BF4E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011" y="2217964"/>
            <a:ext cx="2280193" cy="2483032"/>
          </a:xfrm>
          <a:prstGeom prst="rect">
            <a:avLst/>
          </a:prstGeom>
          <a:effectLst>
            <a:softEdge rad="190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360420" y="-5715"/>
            <a:ext cx="8835390" cy="6863715"/>
          </a:xfrm>
          <a:prstGeom prst="rect">
            <a:avLst/>
          </a:prstGeom>
          <a:solidFill>
            <a:srgbClr val="C5E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0867390" y="1631315"/>
            <a:ext cx="367030" cy="13722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9820275" y="728345"/>
            <a:ext cx="1198245" cy="2275205"/>
            <a:chOff x="9820275" y="728345"/>
            <a:chExt cx="1198245" cy="2275205"/>
          </a:xfrm>
        </p:grpSpPr>
        <p:sp>
          <p:nvSpPr>
            <p:cNvPr id="5" name="文本框 4"/>
            <p:cNvSpPr txBox="1"/>
            <p:nvPr/>
          </p:nvSpPr>
          <p:spPr>
            <a:xfrm>
              <a:off x="9971405" y="728345"/>
              <a:ext cx="1047115" cy="11988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清刻本悦宋简体" panose="02000000000000000000" charset="-122"/>
                  <a:ea typeface="方正清刻本悦宋简体" panose="02000000000000000000" charset="-122"/>
                  <a:sym typeface="+mn-ea"/>
                </a:rPr>
                <a:t>目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820275" y="1804670"/>
              <a:ext cx="1047115" cy="11988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清刻本悦宋简体" panose="02000000000000000000" charset="-122"/>
                  <a:ea typeface="方正清刻本悦宋简体" panose="02000000000000000000" charset="-122"/>
                  <a:sym typeface="+mn-ea"/>
                </a:rPr>
                <a:t>录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010150" y="1404628"/>
            <a:ext cx="3999865" cy="838590"/>
            <a:chOff x="5010150" y="1747399"/>
            <a:chExt cx="3999865" cy="680841"/>
          </a:xfrm>
        </p:grpSpPr>
        <p:sp>
          <p:nvSpPr>
            <p:cNvPr id="11" name="椭圆 10"/>
            <p:cNvSpPr/>
            <p:nvPr/>
          </p:nvSpPr>
          <p:spPr>
            <a:xfrm>
              <a:off x="5010150" y="1796415"/>
              <a:ext cx="583565" cy="58356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FED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788025" y="1747399"/>
              <a:ext cx="3221990" cy="467360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 marL="0" marR="0" lvl="0" indent="0" algn="l" defTabSz="914400" rtl="0" eaLnBrk="1" fontAlgn="t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600" kern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Segoe UI Black" pitchFamily="34" charset="0"/>
                  <a:ea typeface="Segoe UI Black" pitchFamily="34" charset="0"/>
                  <a:cs typeface="Segoe UI Black" pitchFamily="34" charset="0"/>
                  <a:sym typeface="+mn-ea"/>
                </a:rPr>
                <a:t>OUR IDEA</a:t>
              </a:r>
              <a:endParaRPr kumimoji="0" lang="zh-CN" altLang="en-US" sz="36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Black" pitchFamily="34" charset="0"/>
                <a:ea typeface="方正清刻本悦宋简体" panose="02000000000000000000" charset="-122"/>
                <a:cs typeface="Segoe UI Black" pitchFamily="34" charset="0"/>
                <a:sym typeface="+mn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821045" y="2181225"/>
              <a:ext cx="3064510" cy="247015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 algn="l"/>
              <a:r>
                <a:rPr lang="zh-CN" altLang="en-US" sz="2400" b="1" noProof="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方正舒体" panose="02010601030101010101" charset="-122"/>
                  <a:sym typeface="+mn-ea"/>
                </a:rPr>
                <a:t>我们的想法</a:t>
              </a:r>
              <a:endPara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方正舒体" panose="02010601030101010101" charset="-122"/>
                <a:sym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008880" y="3093802"/>
            <a:ext cx="4659630" cy="714375"/>
            <a:chOff x="5009515" y="2716530"/>
            <a:chExt cx="4659630" cy="714375"/>
          </a:xfrm>
        </p:grpSpPr>
        <p:sp>
          <p:nvSpPr>
            <p:cNvPr id="12" name="椭圆 11"/>
            <p:cNvSpPr/>
            <p:nvPr/>
          </p:nvSpPr>
          <p:spPr>
            <a:xfrm>
              <a:off x="5009515" y="2776855"/>
              <a:ext cx="583565" cy="58356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FED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02</a:t>
              </a: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742305" y="2716530"/>
              <a:ext cx="3926840" cy="467360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 marL="0" marR="0" lvl="0" indent="0" algn="l" defTabSz="914400" rtl="0" eaLnBrk="1" fontAlgn="t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Segoe UI Black" pitchFamily="34" charset="0"/>
                  <a:ea typeface="Segoe UI Black" pitchFamily="34" charset="0"/>
                  <a:cs typeface="Segoe UI Black" pitchFamily="34" charset="0"/>
                  <a:sym typeface="+mn-ea"/>
                </a:rPr>
                <a:t>OUR</a:t>
              </a:r>
              <a:r>
                <a:rPr kumimoji="0" lang="en-US" altLang="zh-CN" sz="3200" i="0" u="none" strike="noStrike" kern="0" cap="none" spc="0" normalizeH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Segoe UI Black" pitchFamily="34" charset="0"/>
                  <a:ea typeface="Segoe UI Black" pitchFamily="34" charset="0"/>
                  <a:cs typeface="Segoe UI Black" pitchFamily="34" charset="0"/>
                  <a:sym typeface="+mn-ea"/>
                </a:rPr>
                <a:t> </a:t>
              </a:r>
              <a:r>
                <a:rPr lang="en-US" altLang="zh-CN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 Black" pitchFamily="34" charset="0"/>
                  <a:ea typeface="Segoe UI Black" pitchFamily="34" charset="0"/>
                  <a:cs typeface="Segoe UI Black" pitchFamily="34" charset="0"/>
                  <a:sym typeface="+mn-ea"/>
                </a:rPr>
                <a:t>PROGRAM</a:t>
              </a:r>
              <a:endParaRPr kumimoji="0" lang="zh-CN" altLang="en-US" sz="32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Black" pitchFamily="34" charset="0"/>
                <a:ea typeface="方正清刻本悦宋简体" panose="02000000000000000000" charset="-122"/>
                <a:cs typeface="Segoe UI Black" pitchFamily="34" charset="0"/>
                <a:sym typeface="+mn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821045" y="3183890"/>
              <a:ext cx="3064510" cy="247015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方正舒体" panose="02010601030101010101" charset="-122"/>
                  <a:sym typeface="+mn-ea"/>
                </a:rPr>
                <a:t>我们的功能</a:t>
              </a:r>
              <a:endPara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方正舒体" panose="02010601030101010101" charset="-122"/>
                <a:sym typeface="+mn-ea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008880" y="4762844"/>
            <a:ext cx="4962525" cy="683729"/>
            <a:chOff x="5008880" y="3750730"/>
            <a:chExt cx="4962525" cy="683729"/>
          </a:xfrm>
        </p:grpSpPr>
        <p:sp>
          <p:nvSpPr>
            <p:cNvPr id="14" name="椭圆 13"/>
            <p:cNvSpPr/>
            <p:nvPr/>
          </p:nvSpPr>
          <p:spPr>
            <a:xfrm>
              <a:off x="5008880" y="3782060"/>
              <a:ext cx="583565" cy="58356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FED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03</a:t>
              </a: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5742305" y="3750730"/>
              <a:ext cx="4229100" cy="467360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 marL="0" marR="0" lvl="0" indent="0" algn="l" defTabSz="914400" rtl="0" eaLnBrk="1" fontAlgn="t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Segoe UI Black" pitchFamily="34" charset="0"/>
                  <a:ea typeface="Segoe UI Black" pitchFamily="34" charset="0"/>
                  <a:cs typeface="Segoe UI Black" pitchFamily="34" charset="0"/>
                  <a:sym typeface="+mn-ea"/>
                </a:rPr>
                <a:t>DEMONSTRATE</a:t>
              </a:r>
              <a:endParaRPr kumimoji="0" lang="zh-CN" altLang="en-US" sz="32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 Black" pitchFamily="34" charset="0"/>
                <a:ea typeface="方正清刻本悦宋简体" panose="02000000000000000000" charset="-122"/>
                <a:cs typeface="Segoe UI Black" pitchFamily="34" charset="0"/>
                <a:sym typeface="+mn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591810" y="4187444"/>
              <a:ext cx="1957070" cy="247015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 lvl="1"/>
              <a:r>
                <a:rPr kumimoji="0" lang="zh-CN" altLang="en-US" sz="240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ea typeface="方正舒体" panose="02010601030101010101" charset="-122"/>
                  <a:sym typeface="+mn-ea"/>
                </a:rPr>
                <a:t>互动演示</a:t>
              </a:r>
              <a:endParaRPr kumimoji="0" lang="en-US" altLang="zh-CN" sz="24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方正舒体" panose="02010601030101010101" charset="-122"/>
                <a:sym typeface="+mn-ea"/>
              </a:endParaRPr>
            </a:p>
          </p:txBody>
        </p:sp>
      </p:grpSp>
      <p:pic>
        <p:nvPicPr>
          <p:cNvPr id="22" name="图片 21" descr="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2040000">
            <a:off x="10818178" y="869641"/>
            <a:ext cx="832485" cy="1069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23DE9FBE-B51E-402B-AB45-2D3CAAB77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474" y="114537"/>
            <a:ext cx="2926080" cy="1005108"/>
          </a:xfrm>
          <a:prstGeom prst="rect">
            <a:avLst/>
          </a:prstGeom>
        </p:spPr>
      </p:pic>
      <p:sp>
        <p:nvSpPr>
          <p:cNvPr id="3" name="Rectángulo redondeado 2"/>
          <p:cNvSpPr/>
          <p:nvPr/>
        </p:nvSpPr>
        <p:spPr>
          <a:xfrm rot="18900000">
            <a:off x="5507954" y="2033844"/>
            <a:ext cx="1232176" cy="1232176"/>
          </a:xfrm>
          <a:prstGeom prst="roundRect">
            <a:avLst>
              <a:gd name="adj" fmla="val 25097"/>
            </a:avLst>
          </a:prstGeom>
          <a:solidFill>
            <a:srgbClr val="C5E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s-ES_tradnl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 ESSENCE" panose="02000000000000000000" pitchFamily="2" charset="0"/>
                <a:ea typeface="方正清刻本悦宋简体" panose="02000000000000000000" charset="-122"/>
              </a:rPr>
              <a:t>BUTTON</a:t>
            </a:r>
          </a:p>
        </p:txBody>
      </p:sp>
      <p:sp>
        <p:nvSpPr>
          <p:cNvPr id="2" name="Rectángulo redondeado 2"/>
          <p:cNvSpPr/>
          <p:nvPr/>
        </p:nvSpPr>
        <p:spPr>
          <a:xfrm rot="18900000">
            <a:off x="4577016" y="2941005"/>
            <a:ext cx="1232176" cy="1232176"/>
          </a:xfrm>
          <a:prstGeom prst="roundRect">
            <a:avLst>
              <a:gd name="adj" fmla="val 25097"/>
            </a:avLst>
          </a:prstGeom>
          <a:solidFill>
            <a:srgbClr val="C5E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s-ES_tradnl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 CENA" panose="02000000000000000000" pitchFamily="2" charset="0"/>
                <a:ea typeface="方正清刻本悦宋简体" panose="02000000000000000000" charset="-122"/>
              </a:rPr>
              <a:t>BUZZER</a:t>
            </a:r>
          </a:p>
        </p:txBody>
      </p:sp>
      <p:sp>
        <p:nvSpPr>
          <p:cNvPr id="4" name="Rectángulo redondeado 2"/>
          <p:cNvSpPr/>
          <p:nvPr/>
        </p:nvSpPr>
        <p:spPr>
          <a:xfrm rot="18900000">
            <a:off x="5456418" y="3850412"/>
            <a:ext cx="1232176" cy="1232176"/>
          </a:xfrm>
          <a:prstGeom prst="roundRect">
            <a:avLst>
              <a:gd name="adj" fmla="val 25097"/>
            </a:avLst>
          </a:prstGeom>
          <a:solidFill>
            <a:srgbClr val="C5E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s-ES_tradnl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 ESSENCE" panose="02000000000000000000" pitchFamily="2" charset="0"/>
                <a:ea typeface="方正清刻本悦宋简体" panose="02000000000000000000" charset="-122"/>
              </a:rPr>
              <a:t>LED</a:t>
            </a:r>
          </a:p>
        </p:txBody>
      </p:sp>
      <p:sp>
        <p:nvSpPr>
          <p:cNvPr id="5" name="Rectángulo redondeado 2"/>
          <p:cNvSpPr/>
          <p:nvPr/>
        </p:nvSpPr>
        <p:spPr>
          <a:xfrm rot="18900000">
            <a:off x="6403963" y="2977877"/>
            <a:ext cx="1232176" cy="1232176"/>
          </a:xfrm>
          <a:prstGeom prst="roundRect">
            <a:avLst>
              <a:gd name="adj" fmla="val 25097"/>
            </a:avLst>
          </a:prstGeom>
          <a:solidFill>
            <a:srgbClr val="C5E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s-ES_tradnl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 ESSENCE" panose="02000000000000000000" pitchFamily="2" charset="0"/>
                <a:ea typeface="方正清刻本悦宋简体" panose="02000000000000000000" charset="-122"/>
              </a:rPr>
              <a:t>LCD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7430793" y="842005"/>
            <a:ext cx="4142205" cy="1189143"/>
            <a:chOff x="7169785" y="874691"/>
            <a:chExt cx="4142205" cy="1189143"/>
          </a:xfrm>
        </p:grpSpPr>
        <p:sp>
          <p:nvSpPr>
            <p:cNvPr id="44" name="文本框 43"/>
            <p:cNvSpPr txBox="1"/>
            <p:nvPr/>
          </p:nvSpPr>
          <p:spPr>
            <a:xfrm>
              <a:off x="7169785" y="1202060"/>
              <a:ext cx="2178802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Wide Latin" panose="020A0A07050505020404" pitchFamily="18" charset="0"/>
                  <a:ea typeface="方正清刻本悦宋简体" panose="02000000000000000000" charset="-122"/>
                  <a:sym typeface="+mn-ea"/>
                </a:rPr>
                <a:t>LED</a:t>
              </a:r>
            </a:p>
            <a:p>
              <a:pPr algn="l"/>
              <a:r>
                <a:rPr lang="en-US" altLang="zh-CN" sz="140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uLnTx/>
                  <a:uFillTx/>
                  <a:latin typeface="Wide Latin" panose="020A0A07050505020404" pitchFamily="18" charset="0"/>
                  <a:ea typeface="方正清刻本悦宋简体" panose="02000000000000000000" charset="-122"/>
                  <a:sym typeface="+mn-ea"/>
                </a:rPr>
                <a:t>(</a:t>
              </a:r>
              <a:r>
                <a:rPr lang="en-US" altLang="zh-CN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uLnTx/>
                  <a:uFillTx/>
                  <a:latin typeface="AR JULIAN" panose="02000000000000000000" pitchFamily="2" charset="0"/>
                  <a:ea typeface="方正清刻本悦宋简体" panose="02000000000000000000" charset="-122"/>
                  <a:sym typeface="+mn-ea"/>
                </a:rPr>
                <a:t>WEIRAN ZHANG</a:t>
              </a:r>
              <a:r>
                <a:rPr lang="en-US" altLang="zh-CN" sz="140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uLnTx/>
                  <a:uFillTx/>
                  <a:latin typeface="Wide Latin" panose="020A0A07050505020404" pitchFamily="18" charset="0"/>
                  <a:ea typeface="方正清刻本悦宋简体" panose="02000000000000000000" charset="-122"/>
                  <a:sym typeface="+mn-ea"/>
                </a:rPr>
                <a:t>)</a:t>
              </a:r>
              <a:endParaRPr lang="zh-CN" altLang="en-US" sz="140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uLnTx/>
                <a:uFillTx/>
                <a:latin typeface="Wide Latin" panose="020A0A07050505020404" pitchFamily="18" charset="0"/>
                <a:ea typeface="方正清刻本悦宋简体" panose="02000000000000000000" charset="-122"/>
                <a:sym typeface="+mn-ea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967445" y="874691"/>
              <a:ext cx="3344545" cy="277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200000"/>
                </a:lnSpc>
              </a:pP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580167" y="3640592"/>
            <a:ext cx="3344545" cy="2297353"/>
            <a:chOff x="6964934" y="3980749"/>
            <a:chExt cx="3344545" cy="2297353"/>
          </a:xfrm>
        </p:grpSpPr>
        <p:sp>
          <p:nvSpPr>
            <p:cNvPr id="6" name="文本框 5"/>
            <p:cNvSpPr txBox="1"/>
            <p:nvPr/>
          </p:nvSpPr>
          <p:spPr>
            <a:xfrm>
              <a:off x="7356236" y="3980749"/>
              <a:ext cx="1863011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Wide Latin" panose="020A0A07050505020404" pitchFamily="18" charset="0"/>
                  <a:ea typeface="方正清刻本悦宋简体" panose="02000000000000000000" charset="-122"/>
                  <a:sym typeface="+mn-ea"/>
                </a:rPr>
                <a:t>LCD</a:t>
              </a:r>
            </a:p>
            <a:p>
              <a:pPr algn="l"/>
              <a:r>
                <a:rPr lang="en-US" altLang="zh-CN" sz="320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uLnTx/>
                  <a:uFillTx/>
                  <a:latin typeface="Dutch801 XBd BT" panose="02020903060505020304" pitchFamily="18" charset="0"/>
                  <a:ea typeface="方正清刻本悦宋简体" panose="02000000000000000000" charset="-122"/>
                  <a:sym typeface="+mn-ea"/>
                </a:rPr>
                <a:t>(</a:t>
              </a:r>
              <a:r>
                <a:rPr lang="en-US" altLang="zh-CN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uLnTx/>
                  <a:uFillTx/>
                  <a:latin typeface="Dutch801 XBd BT" panose="02020903060505020304" pitchFamily="18" charset="0"/>
                  <a:ea typeface="Verdana" panose="020B0604030504040204" pitchFamily="34" charset="0"/>
                  <a:sym typeface="+mn-ea"/>
                </a:rPr>
                <a:t>YUXIN PU</a:t>
              </a:r>
              <a:r>
                <a:rPr lang="en-US" altLang="zh-CN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Dutch801 XBd BT" panose="02020903060505020304" pitchFamily="18" charset="0"/>
                  <a:ea typeface="方正清刻本悦宋简体" panose="02000000000000000000" charset="-122"/>
                  <a:sym typeface="+mn-ea"/>
                </a:rPr>
                <a:t>)</a:t>
              </a:r>
              <a:endParaRPr lang="zh-CN" altLang="en-US" sz="320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uLnTx/>
                <a:uFillTx/>
                <a:latin typeface="Dutch801 XBd BT" panose="02020903060505020304" pitchFamily="18" charset="0"/>
                <a:ea typeface="方正清刻本悦宋简体" panose="02000000000000000000" charset="-122"/>
                <a:sym typeface="+mn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964934" y="5200884"/>
              <a:ext cx="334454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微软雅黑" panose="020B0503020204020204" charset="-122"/>
                  <a:cs typeface="+mn-lt"/>
                  <a:sym typeface="Arial" panose="020B0604020202020204" pitchFamily="34" charset="0"/>
                </a:rPr>
                <a:t>SHOW THE NAME OF THE SONG</a:t>
              </a: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1495575" y="1102025"/>
            <a:ext cx="28746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Wide Latin" panose="020A0A07050505020404" pitchFamily="18" charset="0"/>
                <a:ea typeface="方正清刻本悦宋简体" panose="02000000000000000000" charset="-122"/>
                <a:sym typeface="+mn-ea"/>
              </a:rPr>
              <a:t>BUTTON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Wide Latin" panose="020A0A07050505020404" pitchFamily="18" charset="0"/>
                <a:ea typeface="方正清刻本悦宋简体" panose="02000000000000000000" charset="-122"/>
                <a:sym typeface="+mn-ea"/>
              </a:rPr>
              <a:t>（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ea typeface="方正清刻本悦宋简体" panose="02000000000000000000" charset="-122"/>
                <a:sym typeface="+mn-ea"/>
              </a:rPr>
              <a:t>YITING ZHOU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Wide Latin" panose="020A0A07050505020404" pitchFamily="18" charset="0"/>
                <a:ea typeface="方正清刻本悦宋简体" panose="02000000000000000000" charset="-122"/>
                <a:sym typeface="+mn-ea"/>
              </a:rPr>
              <a:t>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Wide Latin" panose="020A0A07050505020404" pitchFamily="18" charset="0"/>
              <a:ea typeface="方正清刻本悦宋简体" panose="02000000000000000000" charset="-122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90598" y="4034912"/>
            <a:ext cx="3386737" cy="769441"/>
            <a:chOff x="946785" y="4371812"/>
            <a:chExt cx="3386737" cy="769441"/>
          </a:xfrm>
        </p:grpSpPr>
        <p:sp>
          <p:nvSpPr>
            <p:cNvPr id="10" name="文本框 9"/>
            <p:cNvSpPr txBox="1"/>
            <p:nvPr/>
          </p:nvSpPr>
          <p:spPr>
            <a:xfrm>
              <a:off x="1420545" y="4371812"/>
              <a:ext cx="291297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60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uLnTx/>
                  <a:uFillTx/>
                  <a:latin typeface="Wide Latin" panose="020A0A07050505020404" pitchFamily="18" charset="0"/>
                  <a:ea typeface="方正清刻本悦宋简体" panose="02000000000000000000" charset="-122"/>
                  <a:sym typeface="+mn-ea"/>
                </a:rPr>
                <a:t>BUZZER</a:t>
              </a:r>
            </a:p>
            <a:p>
              <a:pPr algn="r"/>
              <a:r>
                <a:rPr lang="en-US" altLang="zh-CN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方正清刻本悦宋简体" panose="02000000000000000000" charset="-122"/>
                  <a:cs typeface="Times New Roman" panose="02020603050405020304" pitchFamily="18" charset="0"/>
                  <a:sym typeface="+mn-ea"/>
                </a:rPr>
                <a:t>(XIAOYU XIONG)</a:t>
              </a:r>
              <a:endParaRPr lang="zh-CN" altLang="en-US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uLnTx/>
                <a:uFillTx/>
                <a:latin typeface="Times New Roman" panose="02020603050405020304" pitchFamily="18" charset="0"/>
                <a:ea typeface="方正清刻本悦宋简体" panose="02000000000000000000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46785" y="4596765"/>
              <a:ext cx="3344545" cy="277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200000"/>
                </a:lnSpc>
              </a:pPr>
              <a:endPara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endParaRP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09918592-E7BC-4ADC-8771-40E8F36CF735}"/>
              </a:ext>
            </a:extLst>
          </p:cNvPr>
          <p:cNvSpPr/>
          <p:nvPr/>
        </p:nvSpPr>
        <p:spPr>
          <a:xfrm>
            <a:off x="276398" y="378504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800" dirty="0">
                <a:latin typeface="AR CENA" panose="02000000000000000000" pitchFamily="2" charset="0"/>
              </a:rPr>
              <a:t>THE FIRST PART</a:t>
            </a:r>
          </a:p>
          <a:p>
            <a:r>
              <a:rPr lang="en-US" altLang="zh-CN" sz="2800" dirty="0">
                <a:latin typeface="AR CENA" panose="02000000000000000000" pitchFamily="2" charset="0"/>
              </a:rPr>
              <a:t>      OUR IDEA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2BF411B-0D2C-40BF-A5F4-77BC19A0BA09}"/>
              </a:ext>
            </a:extLst>
          </p:cNvPr>
          <p:cNvSpPr/>
          <p:nvPr/>
        </p:nvSpPr>
        <p:spPr>
          <a:xfrm>
            <a:off x="329129" y="4804353"/>
            <a:ext cx="5277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Change the scale with frequency</a:t>
            </a:r>
            <a:r>
              <a:rPr lang="en-US" altLang="zh-CN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endParaRPr lang="zh-CN" altLang="en-US" sz="20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C4DE0C8-F9F7-4CC4-896F-17BC61AA6520}"/>
              </a:ext>
            </a:extLst>
          </p:cNvPr>
          <p:cNvSpPr/>
          <p:nvPr/>
        </p:nvSpPr>
        <p:spPr>
          <a:xfrm>
            <a:off x="618535" y="5411787"/>
            <a:ext cx="38908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/>
              <a:t>用频率来改变音阶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9AAE50A-F5F3-44EF-9D04-E8257524C6CA}"/>
              </a:ext>
            </a:extLst>
          </p:cNvPr>
          <p:cNvSpPr/>
          <p:nvPr/>
        </p:nvSpPr>
        <p:spPr>
          <a:xfrm>
            <a:off x="264618" y="1780225"/>
            <a:ext cx="6096000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00" b="1" dirty="0"/>
              <a:t>Make the buzzer sound according to </a:t>
            </a:r>
          </a:p>
          <a:p>
            <a:r>
              <a:rPr lang="en-US" altLang="zh-CN" sz="2600" b="1" dirty="0"/>
              <a:t>the light pressing the button</a:t>
            </a:r>
            <a:endParaRPr lang="zh-CN" altLang="en-US" sz="2600" b="1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A29D9D0-EF47-4978-AE96-015F1C3910D8}"/>
              </a:ext>
            </a:extLst>
          </p:cNvPr>
          <p:cNvSpPr/>
          <p:nvPr/>
        </p:nvSpPr>
        <p:spPr>
          <a:xfrm>
            <a:off x="1019826" y="2644571"/>
            <a:ext cx="697903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/>
              <a:t>根据灯按下按钮使</a:t>
            </a:r>
            <a:endParaRPr lang="en-US" altLang="zh-CN" sz="2800" b="1" dirty="0"/>
          </a:p>
          <a:p>
            <a:r>
              <a:rPr lang="zh-CN" altLang="en-US" sz="2800" b="1" dirty="0"/>
              <a:t>蜂鸣器发出声音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5B6A7F5-2D6E-4268-B276-843C4842A048}"/>
              </a:ext>
            </a:extLst>
          </p:cNvPr>
          <p:cNvSpPr/>
          <p:nvPr/>
        </p:nvSpPr>
        <p:spPr>
          <a:xfrm>
            <a:off x="7430793" y="2008984"/>
            <a:ext cx="414220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Play according to the change of the light</a:t>
            </a:r>
            <a:endParaRPr lang="zh-CN" altLang="en-US" sz="28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  <p:bldP spid="4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2095796"/>
            <a:ext cx="12192000" cy="4192172"/>
          </a:xfrm>
          <a:prstGeom prst="rect">
            <a:avLst/>
          </a:prstGeom>
          <a:solidFill>
            <a:srgbClr val="C5E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001" b="29089"/>
          <a:stretch/>
        </p:blipFill>
        <p:spPr>
          <a:xfrm>
            <a:off x="2667000" y="175677"/>
            <a:ext cx="6858000" cy="21883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735209" y="1141689"/>
            <a:ext cx="47215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uLnTx/>
                <a:uFillTx/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THE SECOND PART</a:t>
            </a:r>
          </a:p>
          <a:p>
            <a:pPr algn="ct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OUR PROGRAM</a:t>
            </a:r>
            <a:endParaRPr lang="zh-CN" altLang="en-US" sz="240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uLnTx/>
              <a:uFillTx/>
              <a:latin typeface="方正清刻本悦宋简体" panose="02000000000000000000" charset="-122"/>
              <a:ea typeface="方正清刻本悦宋简体" panose="02000000000000000000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316878" y="2095796"/>
            <a:ext cx="9839599" cy="3261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200000"/>
              </a:lnSpc>
            </a:pPr>
            <a:r>
              <a:rPr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Remember the order of lights and press the button to play a song</a:t>
            </a: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记住灯亮的顺序然后按下按钮弹奏出一首歌</a:t>
            </a:r>
          </a:p>
        </p:txBody>
      </p:sp>
    </p:spTree>
    <p:extLst>
      <p:ext uri="{BB962C8B-B14F-4D97-AF65-F5344CB8AC3E}">
        <p14:creationId xmlns:p14="http://schemas.microsoft.com/office/powerpoint/2010/main" val="222218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1552479" y="601467"/>
            <a:ext cx="2830830" cy="2830830"/>
          </a:xfrm>
          <a:prstGeom prst="ellipse">
            <a:avLst/>
          </a:prstGeom>
          <a:solidFill>
            <a:srgbClr val="C5E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3265170" y="580072"/>
            <a:ext cx="2830830" cy="2331085"/>
            <a:chOff x="4462780" y="1461135"/>
            <a:chExt cx="2830830" cy="2331085"/>
          </a:xfrm>
        </p:grpSpPr>
        <p:pic>
          <p:nvPicPr>
            <p:cNvPr id="9" name="图片 8" descr="596c2a291f484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6646545" y="3029585"/>
              <a:ext cx="647065" cy="762635"/>
            </a:xfrm>
            <a:prstGeom prst="rect">
              <a:avLst/>
            </a:prstGeom>
          </p:spPr>
        </p:pic>
        <p:pic>
          <p:nvPicPr>
            <p:cNvPr id="3" name="图片 2" descr="596c2a291f484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4462780" y="1461135"/>
              <a:ext cx="647065" cy="762635"/>
            </a:xfrm>
            <a:prstGeom prst="rect">
              <a:avLst/>
            </a:prstGeom>
          </p:spPr>
        </p:pic>
      </p:grpSp>
      <p:sp>
        <p:nvSpPr>
          <p:cNvPr id="45" name="文本框 44"/>
          <p:cNvSpPr txBox="1"/>
          <p:nvPr/>
        </p:nvSpPr>
        <p:spPr>
          <a:xfrm>
            <a:off x="658811" y="3388877"/>
            <a:ext cx="10834494" cy="1252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 fontAlgn="auto">
              <a:lnSpc>
                <a:spcPct val="250000"/>
              </a:lnSpc>
            </a:pPr>
            <a:r>
              <a:rPr lang="en-US" altLang="zh-CN" sz="3600" b="1" dirty="0">
                <a:solidFill>
                  <a:schemeClr val="accent6"/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We 'll invite one of our classmates to play this game</a:t>
            </a:r>
            <a:endParaRPr lang="zh-CN" altLang="en-US" sz="3600" b="1" dirty="0">
              <a:solidFill>
                <a:schemeClr val="accent6"/>
              </a:solidFill>
              <a:ea typeface="微软雅黑" panose="020B0503020204020204" charset="-122"/>
              <a:cs typeface="+mn-lt"/>
              <a:sym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8D74B0D-D4A5-4647-ABDA-5996572C47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2479" y="457389"/>
            <a:ext cx="2910093" cy="29100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softEdge rad="635000"/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697751E-FA65-4CDA-BC3F-166C6A4D2C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100422"/>
            <a:ext cx="5879465" cy="393316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CF97412-0146-4286-BBA7-FA4393F8AF72}"/>
              </a:ext>
            </a:extLst>
          </p:cNvPr>
          <p:cNvSpPr/>
          <p:nvPr/>
        </p:nvSpPr>
        <p:spPr>
          <a:xfrm>
            <a:off x="1181907" y="4298742"/>
            <a:ext cx="10109638" cy="227754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8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6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Count ducks</a:t>
            </a:r>
          </a:p>
          <a:p>
            <a:pPr algn="ctr"/>
            <a:endParaRPr lang="zh-CN" alt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chemeClr val="accent6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17A3E79-B390-4C16-837E-C9C419A010F6}"/>
              </a:ext>
            </a:extLst>
          </p:cNvPr>
          <p:cNvSpPr/>
          <p:nvPr/>
        </p:nvSpPr>
        <p:spPr>
          <a:xfrm>
            <a:off x="9231318" y="5551714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zh-CN" alt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547F789-614A-4403-B290-33B67DEFC760}"/>
              </a:ext>
            </a:extLst>
          </p:cNvPr>
          <p:cNvSpPr/>
          <p:nvPr/>
        </p:nvSpPr>
        <p:spPr>
          <a:xfrm>
            <a:off x="3481936" y="702511"/>
            <a:ext cx="2273820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6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GAME</a:t>
            </a:r>
          </a:p>
          <a:p>
            <a:pPr algn="ctr"/>
            <a:endParaRPr lang="en-US" altLang="zh-CN" sz="5400" b="1" dirty="0">
              <a:ln w="6600">
                <a:solidFill>
                  <a:schemeClr val="accent2"/>
                </a:solidFill>
                <a:prstDash val="solid"/>
              </a:ln>
              <a:solidFill>
                <a:schemeClr val="accent6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/>
            <a:r>
              <a:rPr lang="en-US" altLang="zh-CN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6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 TIME</a:t>
            </a:r>
            <a:endParaRPr lang="zh-CN" alt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chemeClr val="accent6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11" name="儿歌 - 数鸭子">
            <a:hlinkClick r:id="" action="ppaction://media"/>
            <a:extLst>
              <a:ext uri="{FF2B5EF4-FFF2-40B4-BE49-F238E27FC236}">
                <a16:creationId xmlns:a16="http://schemas.microsoft.com/office/drawing/2014/main" id="{C9DEF9DB-2344-40A1-A326-EEBE8228E0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323683" y="4831847"/>
            <a:ext cx="609600" cy="6096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79FAC867-FAE1-4286-BC5B-BF2E0FA44BE8}"/>
              </a:ext>
            </a:extLst>
          </p:cNvPr>
          <p:cNvSpPr/>
          <p:nvPr/>
        </p:nvSpPr>
        <p:spPr>
          <a:xfrm>
            <a:off x="7531035" y="5631445"/>
            <a:ext cx="22717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数鸭子</a:t>
            </a:r>
            <a:endParaRPr lang="zh-CN" alt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5" grpId="0" animBg="1"/>
      <p:bldP spid="45" grpId="0"/>
      <p:bldP spid="7" grpId="0"/>
      <p:bldP spid="8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840203" y="-8573"/>
            <a:ext cx="8296910" cy="6875145"/>
          </a:xfrm>
          <a:prstGeom prst="rect">
            <a:avLst/>
          </a:prstGeom>
          <a:solidFill>
            <a:srgbClr val="C5E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 descr="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2040000">
            <a:off x="9599046" y="1146702"/>
            <a:ext cx="832485" cy="10699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739463" y="1749298"/>
            <a:ext cx="1106170" cy="39998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谢谢观看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596755" y="2280920"/>
            <a:ext cx="613410" cy="29521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 fontAlgn="auto">
              <a:lnSpc>
                <a:spcPct val="200000"/>
              </a:lnSpc>
            </a:pP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Click here to enter your text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.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Click here to enter your text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.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Click here to enter your text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.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Click here to enter your text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..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Click here to enter your text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charset="-122"/>
                <a:cs typeface="+mn-lt"/>
                <a:sym typeface="Arial" panose="020B0604020202020204" pitchFamily="34" charset="0"/>
              </a:rPr>
              <a:t>.</a:t>
            </a:r>
            <a:endParaRPr lang="en-US" altLang="zh-CN" sz="7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n-lt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78046" y="4633501"/>
            <a:ext cx="4406634" cy="2438189"/>
          </a:xfrm>
          <a:prstGeom prst="rect">
            <a:avLst/>
          </a:prstGeom>
        </p:spPr>
      </p:pic>
      <p:pic>
        <p:nvPicPr>
          <p:cNvPr id="11" name="图片 10" descr="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20403175" flipH="1">
            <a:off x="7749437" y="4194031"/>
            <a:ext cx="832485" cy="10699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4777" y="1311424"/>
            <a:ext cx="7991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accent6"/>
                </a:solidFill>
                <a:latin typeface="AR DARLING" panose="02000000000000000000" pitchFamily="2" charset="0"/>
                <a:ea typeface="Segoe UI Black" pitchFamily="34" charset="0"/>
                <a:cs typeface="Simplex" panose="00000400000000000000" pitchFamily="2" charset="0"/>
              </a:rPr>
              <a:t>THANK YOU FOR WATCHING</a:t>
            </a:r>
            <a:r>
              <a:rPr lang="en-US" altLang="zh-CN" sz="6000" dirty="0">
                <a:solidFill>
                  <a:schemeClr val="accent6"/>
                </a:solidFill>
                <a:latin typeface="Segoe UI Black" pitchFamily="34" charset="0"/>
                <a:ea typeface="Segoe UI Black" pitchFamily="34" charset="0"/>
                <a:cs typeface="Segoe UI Black" pitchFamily="34" charset="0"/>
              </a:rPr>
              <a:t>!</a:t>
            </a:r>
            <a:endParaRPr lang="zh-CN" altLang="en-US" sz="6000" dirty="0">
              <a:solidFill>
                <a:schemeClr val="accent6"/>
              </a:solidFill>
              <a:latin typeface="Segoe UI Black" pitchFamily="34" charset="0"/>
              <a:cs typeface="Segoe UI Black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6000">
        <p:random/>
      </p:transition>
    </mc:Choice>
    <mc:Fallback xmlns="">
      <p:transition spd="slow" advClick="0" advTm="6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</TotalTime>
  <Words>345</Words>
  <Application>Microsoft Office PowerPoint</Application>
  <PresentationFormat>宽屏</PresentationFormat>
  <Paragraphs>75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6" baseType="lpstr">
      <vt:lpstr>方正清刻本悦宋简体</vt:lpstr>
      <vt:lpstr>华文行楷</vt:lpstr>
      <vt:lpstr>Microsoft YaHei</vt:lpstr>
      <vt:lpstr>Microsoft YaHei</vt:lpstr>
      <vt:lpstr>AR CENA</vt:lpstr>
      <vt:lpstr>AR DARLING</vt:lpstr>
      <vt:lpstr>AR ESSENCE</vt:lpstr>
      <vt:lpstr>AR JULIAN</vt:lpstr>
      <vt:lpstr>Arial</vt:lpstr>
      <vt:lpstr>Arial Black</vt:lpstr>
      <vt:lpstr>Calibri</vt:lpstr>
      <vt:lpstr>Calibri Light</vt:lpstr>
      <vt:lpstr>Century Gothic</vt:lpstr>
      <vt:lpstr>Dutch801 XBd BT</vt:lpstr>
      <vt:lpstr>Segoe Print</vt:lpstr>
      <vt:lpstr>Segoe UI Black</vt:lpstr>
      <vt:lpstr>Times New Roman</vt:lpstr>
      <vt:lpstr>Wide Latin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日系卡通</dc:title>
  <dc:creator>第一PPT</dc:creator>
  <cp:keywords>www.1ppt.com</cp:keywords>
  <dc:description>www.1ppt.com</dc:description>
  <cp:lastModifiedBy>asus</cp:lastModifiedBy>
  <cp:revision>52</cp:revision>
  <dcterms:created xsi:type="dcterms:W3CDTF">2018-06-04T07:16:00Z</dcterms:created>
  <dcterms:modified xsi:type="dcterms:W3CDTF">2019-10-18T01:33:08Z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